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17" r:id="rId3"/>
    <p:sldId id="257" r:id="rId4"/>
    <p:sldId id="296" r:id="rId5"/>
    <p:sldId id="277" r:id="rId6"/>
    <p:sldId id="313" r:id="rId7"/>
    <p:sldId id="261" r:id="rId8"/>
    <p:sldId id="333" r:id="rId9"/>
    <p:sldId id="334" r:id="rId10"/>
    <p:sldId id="330" r:id="rId11"/>
    <p:sldId id="322" r:id="rId12"/>
    <p:sldId id="331" r:id="rId13"/>
    <p:sldId id="325" r:id="rId14"/>
    <p:sldId id="323" r:id="rId15"/>
    <p:sldId id="336" r:id="rId16"/>
    <p:sldId id="328" r:id="rId17"/>
    <p:sldId id="332" r:id="rId18"/>
    <p:sldId id="329" r:id="rId19"/>
    <p:sldId id="337" r:id="rId20"/>
    <p:sldId id="338" r:id="rId21"/>
    <p:sldId id="286" r:id="rId22"/>
    <p:sldId id="295" r:id="rId23"/>
    <p:sldId id="287" r:id="rId24"/>
    <p:sldId id="288" r:id="rId25"/>
    <p:sldId id="318" r:id="rId26"/>
    <p:sldId id="282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66"/>
    <a:srgbClr val="9ADEE2"/>
    <a:srgbClr val="317CC1"/>
    <a:srgbClr val="E9EC7A"/>
    <a:srgbClr val="E0F76F"/>
    <a:srgbClr val="0043C8"/>
    <a:srgbClr val="0088EE"/>
    <a:srgbClr val="74C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95732" autoAdjust="0"/>
  </p:normalViewPr>
  <p:slideViewPr>
    <p:cSldViewPr snapToGrid="0" showGuides="1">
      <p:cViewPr>
        <p:scale>
          <a:sx n="75" d="100"/>
          <a:sy n="75" d="100"/>
        </p:scale>
        <p:origin x="-1506" y="-8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pPr/>
              <a:t>2023/5/1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7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4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8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0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30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7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802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0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761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2192000" cy="7615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组合 7"/>
          <p:cNvGrpSpPr/>
          <p:nvPr userDrawn="1"/>
        </p:nvGrpSpPr>
        <p:grpSpPr>
          <a:xfrm>
            <a:off x="0" y="76635"/>
            <a:ext cx="3947887" cy="544357"/>
            <a:chOff x="0" y="589591"/>
            <a:chExt cx="3947887" cy="544357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8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/>
          <p:nvPr userDrawn="1"/>
        </p:nvGrpSpPr>
        <p:grpSpPr>
          <a:xfrm>
            <a:off x="8244113" y="76635"/>
            <a:ext cx="3947887" cy="544357"/>
            <a:chOff x="8244113" y="589591"/>
            <a:chExt cx="3947887" cy="544357"/>
          </a:xfrm>
        </p:grpSpPr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2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pPr/>
              <a:t>2023/5/1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9.png"/><Relationship Id="rId15" Type="http://schemas.openxmlformats.org/officeDocument/2006/relationships/image" Target="../media/image64.png"/><Relationship Id="rId10" Type="http://schemas.openxmlformats.org/officeDocument/2006/relationships/image" Target="../media/image61.png"/><Relationship Id="rId4" Type="http://schemas.openxmlformats.org/officeDocument/2006/relationships/image" Target="../media/image28.png"/><Relationship Id="rId9" Type="http://schemas.openxmlformats.org/officeDocument/2006/relationships/image" Target="../media/image60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mp"/><Relationship Id="rId3" Type="http://schemas.openxmlformats.org/officeDocument/2006/relationships/image" Target="../media/image16.tmp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mp"/><Relationship Id="rId10" Type="http://schemas.openxmlformats.org/officeDocument/2006/relationships/image" Target="../media/image23.tmp"/><Relationship Id="rId4" Type="http://schemas.openxmlformats.org/officeDocument/2006/relationships/image" Target="../media/image17.tmp"/><Relationship Id="rId9" Type="http://schemas.openxmlformats.org/officeDocument/2006/relationships/image" Target="../media/image2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29498" y="2805752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나눔고딕 ExtraBold" pitchFamily="2" charset="-127"/>
                <a:ea typeface="나눔고딕 ExtraBold" pitchFamily="2" charset="-127"/>
              </a:rPr>
              <a:t>Hello, Seoul</a:t>
            </a:r>
            <a:endParaRPr lang="zh-CN" altLang="en-US" sz="5000" b="0" dirty="0">
              <a:latin typeface="나눔고딕 ExtraBold" pitchFamily="2" charset="-127"/>
              <a:ea typeface="Noto Sans KR Black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26" y="299251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6214078" y="2499187"/>
            <a:ext cx="451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기반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웹 서비스 응용 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SW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개발자 양성과정</a:t>
            </a:r>
            <a:endParaRPr lang="ko-KR" altLang="en-US" b="1" dirty="0">
              <a:solidFill>
                <a:schemeClr val="bg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8172" y="4056369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1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조 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선우성웅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김도현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신동훈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정수현</a:t>
            </a:r>
            <a:r>
              <a:rPr lang="en-US" altLang="ko-KR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ko-KR" altLang="en-US" b="1" dirty="0">
              <a:solidFill>
                <a:schemeClr val="bg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8"/>
          <p:cNvSpPr txBox="1"/>
          <p:nvPr/>
        </p:nvSpPr>
        <p:spPr>
          <a:xfrm>
            <a:off x="4166084" y="-117307"/>
            <a:ext cx="3859832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메뉴 구조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0411734" y="2703836"/>
            <a:ext cx="0" cy="876712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10593829" y="2821394"/>
            <a:ext cx="1280948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2" name="모서리가 둥근 직사각형 151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3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여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행</a:t>
              </a:r>
              <a:r>
                <a:rPr lang="ko-KR" altLang="en-US" sz="12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 목적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0593828" y="3327481"/>
            <a:ext cx="1280948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5" name="모서리가 둥근 직사각형 154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6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여행 우선 순위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cxnSp>
        <p:nvCxnSpPr>
          <p:cNvPr id="216" name="직선 연결선 215"/>
          <p:cNvCxnSpPr/>
          <p:nvPr/>
        </p:nvCxnSpPr>
        <p:spPr>
          <a:xfrm>
            <a:off x="10417477" y="296130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/>
          <p:cNvCxnSpPr/>
          <p:nvPr/>
        </p:nvCxnSpPr>
        <p:spPr>
          <a:xfrm>
            <a:off x="10417477" y="355769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8744859" y="2703836"/>
            <a:ext cx="0" cy="1393441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8926595" y="2819411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7" name="모서리가 둥근 직사각형 16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자치구 기반</a:t>
              </a:r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8926596" y="3368094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70" name="모서리가 둥근 직사각형 169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1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카테고리 기반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8926594" y="3898423"/>
            <a:ext cx="1265385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73" name="모서리가 둥근 직사각형 172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4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장소 정보 제공</a:t>
              </a:r>
              <a:endParaRPr lang="ko-KR" altLang="en-US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cxnSp>
        <p:nvCxnSpPr>
          <p:cNvPr id="208" name="직선 연결선 207"/>
          <p:cNvCxnSpPr/>
          <p:nvPr/>
        </p:nvCxnSpPr>
        <p:spPr>
          <a:xfrm>
            <a:off x="8757862" y="298498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>
            <a:off x="8757862" y="357375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8757864" y="408884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그룹 156"/>
          <p:cNvGrpSpPr/>
          <p:nvPr/>
        </p:nvGrpSpPr>
        <p:grpSpPr>
          <a:xfrm>
            <a:off x="7199095" y="2821395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58" name="모서리가 둥근 직사각형 157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9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자치구 기반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7199096" y="3370078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1" name="모서리가 둥근 직사각형 160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2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상세정보 및 위치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7199094" y="3900407"/>
            <a:ext cx="1317930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64" name="모서리가 둥근 직사각형 16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정보 주변 추천</a:t>
              </a:r>
              <a:endParaRPr lang="ko-KR" altLang="en-US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cxnSp>
        <p:nvCxnSpPr>
          <p:cNvPr id="203" name="직선 연결선 202"/>
          <p:cNvCxnSpPr/>
          <p:nvPr/>
        </p:nvCxnSpPr>
        <p:spPr>
          <a:xfrm>
            <a:off x="7030359" y="299341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7030359" y="358218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7030361" y="4097277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030359" y="2703836"/>
            <a:ext cx="0" cy="1395886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2608046" y="2801446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8" name="모서리가 둥근 직사각형 127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9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후기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2608047" y="3350129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1" name="모서리가 둥근 직사각형 130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2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검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색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2608045" y="3880458"/>
            <a:ext cx="1663034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4" name="모서리가 둥근 직사각형 13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게시물 신고</a:t>
              </a:r>
              <a:endParaRPr lang="ko-KR" altLang="en-US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cxnSp>
        <p:nvCxnSpPr>
          <p:cNvPr id="190" name="직선 연결선 189"/>
          <p:cNvCxnSpPr/>
          <p:nvPr/>
        </p:nvCxnSpPr>
        <p:spPr>
          <a:xfrm>
            <a:off x="2439309" y="298824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2439309" y="357701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2439311" y="409210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 flipH="1">
            <a:off x="2425041" y="2696216"/>
            <a:ext cx="14268" cy="196303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2425041" y="466642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77159" y="2683424"/>
            <a:ext cx="2" cy="1511119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/>
          <p:cNvGrpSpPr/>
          <p:nvPr/>
        </p:nvGrpSpPr>
        <p:grpSpPr>
          <a:xfrm>
            <a:off x="645894" y="2801340"/>
            <a:ext cx="1573677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4" name="모서리가 둥근 직사각형 113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5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Wish </a:t>
              </a:r>
              <a:r>
                <a:rPr lang="ko-KR" altLang="en-US" sz="12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리스트</a:t>
              </a:r>
              <a:endParaRPr lang="ko-KR" altLang="en-US" sz="12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645891" y="4018256"/>
            <a:ext cx="1573677" cy="420941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0" name="모서리가 둥근 직사각형 119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제작</a:t>
              </a:r>
            </a:p>
          </p:txBody>
        </p:sp>
      </p:grpSp>
      <p:cxnSp>
        <p:nvCxnSpPr>
          <p:cNvPr id="186" name="직선 연결선 185"/>
          <p:cNvCxnSpPr/>
          <p:nvPr/>
        </p:nvCxnSpPr>
        <p:spPr>
          <a:xfrm>
            <a:off x="477159" y="2996676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477159" y="3585448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/>
          <p:nvPr/>
        </p:nvCxnSpPr>
        <p:spPr>
          <a:xfrm>
            <a:off x="477161" y="419454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2608047" y="4404677"/>
            <a:ext cx="1663034" cy="577522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7" name="모서리가 둥근 직사각형 13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공유</a:t>
              </a:r>
              <a:endParaRPr lang="en-US" altLang="ko-KR" sz="120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커뮤니티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)</a:t>
              </a:r>
              <a:endParaRPr lang="en-US" altLang="ko-KR" sz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45895" y="3341477"/>
            <a:ext cx="1573677" cy="577522"/>
            <a:chOff x="5157447" y="1363024"/>
            <a:chExt cx="1740805" cy="108800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7" name="모서리가 둥근 직사각형 116"/>
            <p:cNvSpPr/>
            <p:nvPr/>
          </p:nvSpPr>
          <p:spPr>
            <a:xfrm>
              <a:off x="5157447" y="1363024"/>
              <a:ext cx="1740805" cy="1088003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모서리가 둥근 직사각형 12"/>
            <p:cNvSpPr/>
            <p:nvPr/>
          </p:nvSpPr>
          <p:spPr>
            <a:xfrm>
              <a:off x="5189314" y="1394891"/>
              <a:ext cx="1677071" cy="10242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Planner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공유</a:t>
              </a:r>
              <a:endParaRPr lang="en-US" altLang="ko-KR" sz="120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팀</a:t>
              </a:r>
              <a:r>
                <a: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)</a:t>
              </a:r>
            </a:p>
          </p:txBody>
        </p:sp>
      </p:grpSp>
      <p:cxnSp>
        <p:nvCxnSpPr>
          <p:cNvPr id="123" name="직선 연결선 122"/>
          <p:cNvCxnSpPr/>
          <p:nvPr/>
        </p:nvCxnSpPr>
        <p:spPr>
          <a:xfrm>
            <a:off x="4562405" y="2693455"/>
            <a:ext cx="0" cy="138340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4567584" y="2971371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567584" y="3560143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>
            <a:off x="4567586" y="4075232"/>
            <a:ext cx="16873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그룹 253"/>
          <p:cNvGrpSpPr/>
          <p:nvPr/>
        </p:nvGrpSpPr>
        <p:grpSpPr>
          <a:xfrm>
            <a:off x="4736316" y="2801340"/>
            <a:ext cx="2049920" cy="1499953"/>
            <a:chOff x="4736316" y="2801340"/>
            <a:chExt cx="2049920" cy="1499953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142" name="그룹 141"/>
            <p:cNvGrpSpPr/>
            <p:nvPr/>
          </p:nvGrpSpPr>
          <p:grpSpPr>
            <a:xfrm>
              <a:off x="4736318" y="3350023"/>
              <a:ext cx="2049918" cy="420941"/>
              <a:chOff x="5157447" y="1363024"/>
              <a:chExt cx="1740805" cy="1088003"/>
            </a:xfrm>
          </p:grpSpPr>
          <p:sp>
            <p:nvSpPr>
              <p:cNvPr id="143" name="모서리가 둥근 직사각형 142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4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dirty="0" smtClean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한식 이미지 검색</a:t>
                </a:r>
                <a:endParaRPr lang="en-US" altLang="ko-KR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4736316" y="3880352"/>
              <a:ext cx="2049918" cy="420941"/>
              <a:chOff x="5157447" y="1363024"/>
              <a:chExt cx="1740805" cy="1088003"/>
            </a:xfrm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7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200" dirty="0" smtClean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이미지 정보 관련 장소 제공</a:t>
                </a:r>
                <a:endParaRPr lang="ko-KR" altLang="en-US" sz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4736317" y="2801340"/>
              <a:ext cx="2049918" cy="420941"/>
              <a:chOff x="5157447" y="1363024"/>
              <a:chExt cx="1740805" cy="1088003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5157447" y="1363024"/>
                <a:ext cx="1740805" cy="1088003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1" name="모서리가 둥근 직사각형 12"/>
              <p:cNvSpPr/>
              <p:nvPr/>
            </p:nvSpPr>
            <p:spPr>
              <a:xfrm>
                <a:off x="5189314" y="1394891"/>
                <a:ext cx="1677071" cy="102426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60" tIns="15240" rIns="22860" bIns="15240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200" kern="1200" dirty="0" smtClean="0">
                    <a:solidFill>
                      <a:schemeClr val="tx1"/>
                    </a:solidFill>
                    <a:latin typeface="나눔고딕 ExtraBold" pitchFamily="2" charset="-127"/>
                    <a:ea typeface="나눔고딕 ExtraBold" pitchFamily="2" charset="-127"/>
                  </a:rPr>
                  <a:t>AI</a:t>
                </a:r>
                <a:endParaRPr lang="ko-KR" altLang="en-US" sz="1200" kern="1200" dirty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endParaRP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10270463" y="1983086"/>
            <a:ext cx="1652400" cy="723348"/>
            <a:chOff x="2002238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모서리가 둥근 직사각형 103"/>
            <p:cNvSpPr/>
            <p:nvPr/>
          </p:nvSpPr>
          <p:spPr>
            <a:xfrm>
              <a:off x="2002238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5" name="모서리가 둥근 직사각형 4"/>
            <p:cNvSpPr/>
            <p:nvPr/>
          </p:nvSpPr>
          <p:spPr>
            <a:xfrm>
              <a:off x="2034105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Login/</a:t>
              </a:r>
              <a:r>
                <a:rPr lang="en-US" altLang="ko-KR" sz="20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Join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563778" y="1981675"/>
            <a:ext cx="1652400" cy="723348"/>
            <a:chOff x="7442255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92" name="모서리가 둥근 직사각형 91"/>
            <p:cNvSpPr/>
            <p:nvPr/>
          </p:nvSpPr>
          <p:spPr>
            <a:xfrm>
              <a:off x="7442255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93" name="모서리가 둥근 직사각형 20"/>
            <p:cNvSpPr/>
            <p:nvPr/>
          </p:nvSpPr>
          <p:spPr>
            <a:xfrm>
              <a:off x="7474122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Location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865922" y="1985323"/>
            <a:ext cx="1651101" cy="723348"/>
            <a:chOff x="4722246" y="3020"/>
            <a:chExt cx="2176006" cy="1088003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0" name="모서리가 둥근 직사각형 99"/>
            <p:cNvSpPr/>
            <p:nvPr/>
          </p:nvSpPr>
          <p:spPr>
            <a:xfrm>
              <a:off x="4722246" y="3020"/>
              <a:ext cx="2176006" cy="1088003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1" name="모서리가 둥근 직사각형 9"/>
            <p:cNvSpPr/>
            <p:nvPr/>
          </p:nvSpPr>
          <p:spPr>
            <a:xfrm>
              <a:off x="4754113" y="34887"/>
              <a:ext cx="2112272" cy="102426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Hotspot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275571" y="1979125"/>
            <a:ext cx="2025165" cy="723348"/>
            <a:chOff x="9254411" y="3907"/>
            <a:chExt cx="1722080" cy="861040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7" name="모서리가 둥근 직사각형 106"/>
            <p:cNvSpPr/>
            <p:nvPr/>
          </p:nvSpPr>
          <p:spPr>
            <a:xfrm>
              <a:off x="9254411" y="3907"/>
              <a:ext cx="1722080" cy="86104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8" name="모서리가 둥근 직사각형 4"/>
            <p:cNvSpPr/>
            <p:nvPr/>
          </p:nvSpPr>
          <p:spPr>
            <a:xfrm>
              <a:off x="9279630" y="29126"/>
              <a:ext cx="1671642" cy="8106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Community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374232" y="1973351"/>
            <a:ext cx="1845339" cy="723348"/>
            <a:chOff x="9254411" y="3907"/>
            <a:chExt cx="1722080" cy="861040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11" name="모서리가 둥근 직사각형 110"/>
            <p:cNvSpPr/>
            <p:nvPr/>
          </p:nvSpPr>
          <p:spPr>
            <a:xfrm>
              <a:off x="9254411" y="3907"/>
              <a:ext cx="1722080" cy="86104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2" name="모서리가 둥근 직사각형 4"/>
            <p:cNvSpPr/>
            <p:nvPr/>
          </p:nvSpPr>
          <p:spPr>
            <a:xfrm>
              <a:off x="9279630" y="29126"/>
              <a:ext cx="1671642" cy="81060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My Page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360036" y="1985324"/>
            <a:ext cx="2462255" cy="723348"/>
            <a:chOff x="10010481" y="186895"/>
            <a:chExt cx="1600088" cy="800044"/>
          </a:xfr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" name="모서리가 둥근 직사각형 32"/>
            <p:cNvSpPr/>
            <p:nvPr/>
          </p:nvSpPr>
          <p:spPr>
            <a:xfrm>
              <a:off x="10010481" y="186895"/>
              <a:ext cx="1600088" cy="80004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4" name="모서리가 둥근 직사각형 4"/>
            <p:cNvSpPr/>
            <p:nvPr/>
          </p:nvSpPr>
          <p:spPr>
            <a:xfrm>
              <a:off x="10033913" y="210327"/>
              <a:ext cx="1553224" cy="7531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tx1"/>
                  </a:solidFill>
                  <a:latin typeface="나눔고딕 ExtraBold" pitchFamily="2" charset="-127"/>
                  <a:ea typeface="나눔고딕 ExtraBold" pitchFamily="2" charset="-127"/>
                </a:rPr>
                <a:t>K-Food Search</a:t>
              </a:r>
              <a:endParaRPr lang="ko-KR" altLang="en-US" sz="2000" kern="120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81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28"/>
          <p:cNvSpPr txBox="1"/>
          <p:nvPr/>
        </p:nvSpPr>
        <p:spPr>
          <a:xfrm>
            <a:off x="4166084" y="6580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 err="1" smtClean="0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3" name="Picture 3" descr="C:\Users\BIT\Downloads\free-icon-noticeboard-30004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121" y="1767562"/>
            <a:ext cx="3052800" cy="30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free-icon-team-14789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95" y="1758532"/>
            <a:ext cx="3053284" cy="305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53485" y="1115400"/>
            <a:ext cx="307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고딕 ExtraBold" pitchFamily="2" charset="-127"/>
                <a:ea typeface="나눔고딕 ExtraBold" pitchFamily="2" charset="-127"/>
              </a:rPr>
              <a:t>Team</a:t>
            </a:r>
            <a:endParaRPr lang="ko-KR" altLang="en-US" sz="28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1322" y="1115400"/>
            <a:ext cx="3076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고딕 ExtraBold" pitchFamily="2" charset="-127"/>
                <a:ea typeface="나눔고딕 ExtraBold" pitchFamily="2" charset="-127"/>
              </a:rPr>
              <a:t>Community</a:t>
            </a:r>
            <a:endParaRPr lang="ko-KR" altLang="en-US" sz="28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8894" y="5341559"/>
            <a:ext cx="399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itchFamily="2" charset="-127"/>
                <a:ea typeface="나눔고딕 ExtraBold" pitchFamily="2" charset="-127"/>
              </a:rPr>
              <a:t>동행자간의 공유</a:t>
            </a:r>
            <a:endParaRPr lang="ko-KR" altLang="en-US" sz="24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3986" y="5341559"/>
            <a:ext cx="399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고딕 ExtraBold" pitchFamily="2" charset="-127"/>
                <a:ea typeface="나눔고딕 ExtraBold" pitchFamily="2" charset="-127"/>
              </a:rPr>
              <a:t>유저간의 공유</a:t>
            </a:r>
            <a:endParaRPr lang="ko-KR" altLang="en-US" sz="240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3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8"/>
          <p:cNvSpPr txBox="1"/>
          <p:nvPr/>
        </p:nvSpPr>
        <p:spPr>
          <a:xfrm>
            <a:off x="4166084" y="5127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팀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33930" y="203777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Nickname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을 검색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26204" y="2845254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에게 공유하여 권한을 부여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86647" y="1230290"/>
            <a:ext cx="418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Owner 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Team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Share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버튼을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8851825" y="240710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810935"/>
              </p:ext>
            </p:extLst>
          </p:nvPr>
        </p:nvGraphicFramePr>
        <p:xfrm>
          <a:off x="6313462" y="4066065"/>
          <a:ext cx="5533925" cy="12538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106785"/>
                <a:gridCol w="1106785"/>
                <a:gridCol w="1106785"/>
                <a:gridCol w="1106785"/>
                <a:gridCol w="1106785"/>
              </a:tblGrid>
              <a:tr h="504506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권한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  <a:p>
                      <a:pPr algn="l" latinLnBrk="1"/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유저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생성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/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삭제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날짜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계획 수정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Planner</a:t>
                      </a: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공유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Owner User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Other User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 ExtraBold" pitchFamily="2" charset="-127"/>
                          <a:ea typeface="나눔고딕 ExtraBold" pitchFamily="2" charset="-127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itchFamily="2" charset="-127"/>
                        <a:ea typeface="나눔고딕 Extra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아래쪽 화살표 16"/>
          <p:cNvSpPr/>
          <p:nvPr/>
        </p:nvSpPr>
        <p:spPr>
          <a:xfrm>
            <a:off x="8851825" y="1599622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25184" y="5900958"/>
            <a:ext cx="500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※Other 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는 </a:t>
            </a:r>
            <a:r>
              <a:rPr lang="en-US" altLang="ko-KR" dirty="0" err="1" smtClean="0">
                <a:latin typeface="나눔고딕 ExtraBold" pitchFamily="2" charset="-127"/>
                <a:ea typeface="나눔고딕 ExtraBold" pitchFamily="2" charset="-127"/>
              </a:rPr>
              <a:t>Mypage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에서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Planner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확인 가능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75064" y="3138386"/>
            <a:ext cx="1752600" cy="41761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30290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294364" y="1344648"/>
            <a:ext cx="1112536" cy="41761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79592" y="3548297"/>
            <a:ext cx="5401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Planner Copy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버튼을 클릭해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다른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의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Planner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를 </a:t>
            </a:r>
            <a:r>
              <a:rPr lang="en-US" altLang="ko-KR" dirty="0" err="1" smtClean="0">
                <a:latin typeface="나눔고딕 ExtraBold" pitchFamily="2" charset="-127"/>
                <a:ea typeface="나눔고딕 ExtraBold" pitchFamily="2" charset="-127"/>
              </a:rPr>
              <a:t>Mypage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에 저장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64262" y="4640577"/>
            <a:ext cx="503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는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Planner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를 자신이 원하는 대로 수정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22205" y="2411460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Other User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Community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에서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원하는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Planner Share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게시물을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2" name="아래쪽 화살표 31"/>
          <p:cNvSpPr/>
          <p:nvPr/>
        </p:nvSpPr>
        <p:spPr>
          <a:xfrm>
            <a:off x="8851824" y="4194628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4871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커뮤니티 공유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339037" y="1230290"/>
            <a:ext cx="5482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Owner User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가 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Planner Share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를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클릭하여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Community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에 글 등록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8851825" y="3057791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054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56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56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56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583164" y="3078327"/>
            <a:ext cx="2801636" cy="41761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203283" y="4715586"/>
            <a:ext cx="375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찜 버튼을 클릭하여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Wish List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에 저장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8851824" y="4277436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3" name="文本框 28"/>
          <p:cNvSpPr txBox="1"/>
          <p:nvPr/>
        </p:nvSpPr>
        <p:spPr>
          <a:xfrm>
            <a:off x="4166084" y="57257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K-Food Search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379592" y="3100622"/>
            <a:ext cx="5401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이미지 예측결과와 추천 음식점을 확인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7081" y="3908104"/>
            <a:ext cx="3406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원하는 음식점의 상세정보를 확인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79295" y="2240784"/>
            <a:ext cx="3602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이미지를 첨부한 뒤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, Search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를 클릭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8851824" y="3469954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8851825" y="2610116"/>
            <a:ext cx="457200" cy="4381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4" y="1227698"/>
            <a:ext cx="5400000" cy="50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3854831" cy="9620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3" name="모서리가 둥근 직사각형 12"/>
          <p:cNvSpPr/>
          <p:nvPr/>
        </p:nvSpPr>
        <p:spPr>
          <a:xfrm>
            <a:off x="3783035" y="5009810"/>
            <a:ext cx="3108468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5155137" y="5118605"/>
            <a:ext cx="1663467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201" y="971594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437242" y="977735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51" y="1332616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4300591" y="2797362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901653" y="2797363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685564" y="4899628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2" name="Picture 11" descr="OpenCV Logo with text svg version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604" y="5439565"/>
            <a:ext cx="473193" cy="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706" y="5406607"/>
            <a:ext cx="1065788" cy="5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BIT\Downloads\pngwing.com (15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69" y="5365012"/>
            <a:ext cx="751949" cy="7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7201442" y="1667864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8426829" y="1271739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6814" y="1132709"/>
            <a:ext cx="1350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DB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9285118" y="2298346"/>
            <a:ext cx="13947" cy="285283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403524" y="6105373"/>
            <a:ext cx="95464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BIT\Downloads\pngwing.com (16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3" y="5182480"/>
            <a:ext cx="558669" cy="4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110120" y="5657208"/>
            <a:ext cx="1465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 ExtraBold" pitchFamily="2" charset="-127"/>
                <a:ea typeface="나눔고딕 ExtraBold" pitchFamily="2" charset="-127"/>
              </a:rPr>
              <a:t>IMG  for</a:t>
            </a:r>
          </a:p>
          <a:p>
            <a:pPr algn="ctr"/>
            <a:r>
              <a:rPr lang="en-US" altLang="ko-KR" sz="1000" dirty="0" smtClean="0">
                <a:latin typeface="나눔고딕 ExtraBold" pitchFamily="2" charset="-127"/>
                <a:ea typeface="나눔고딕 ExtraBold" pitchFamily="2" charset="-127"/>
              </a:rPr>
              <a:t> training &amp; test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34471" y="2982316"/>
            <a:ext cx="2340669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GET /K-</a:t>
            </a:r>
            <a:r>
              <a:rPr lang="en-US" altLang="ko-KR" sz="1200" dirty="0" err="1" smtClean="0">
                <a:latin typeface="나눔고딕 ExtraBold" pitchFamily="2" charset="-127"/>
                <a:ea typeface="나눔고딕 ExtraBold" pitchFamily="2" charset="-127"/>
              </a:rPr>
              <a:t>FoodSearch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/</a:t>
            </a:r>
            <a:r>
              <a:rPr lang="en-US" altLang="ko-KR" sz="1200" dirty="0" err="1" smtClean="0">
                <a:latin typeface="나눔고딕 ExtraBold" pitchFamily="2" charset="-127"/>
                <a:ea typeface="나눔고딕 ExtraBold" pitchFamily="2" charset="-127"/>
              </a:rPr>
              <a:t>IMGInfo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56211" y="4843034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ML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1858" y="4979976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CNN Model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534" y="4383160"/>
            <a:ext cx="208140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고딕 ExtraBold" pitchFamily="2" charset="-127"/>
                <a:ea typeface="나눔고딕 ExtraBold" pitchFamily="2" charset="-127"/>
              </a:rPr>
              <a:t>Check_photo_str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(IMG)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395548" y="3431671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81001" y="5507291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AI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21362" y="3478542"/>
            <a:ext cx="21414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 ExtraBold" pitchFamily="2" charset="-127"/>
                <a:ea typeface="나눔고딕 ExtraBold" pitchFamily="2" charset="-127"/>
              </a:rPr>
              <a:t>Place Info IMG URL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9" name="Picture 7" descr="C:\Users\BIT\Downloads\pngwing.com (18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89" y="2744234"/>
            <a:ext cx="750205" cy="7502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모서리가 둥근 직사각형 49"/>
          <p:cNvSpPr/>
          <p:nvPr/>
        </p:nvSpPr>
        <p:spPr>
          <a:xfrm>
            <a:off x="8358173" y="5152753"/>
            <a:ext cx="1867833" cy="1435196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67043" y="4965081"/>
            <a:ext cx="1300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Crawling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52" name="Picture 3" descr="C:\Users\BIT\Desktop\화면 캡처 Beautifulsoup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120" y="5980578"/>
            <a:ext cx="1540182" cy="4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화면 캡처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478" y="5452636"/>
            <a:ext cx="1539824" cy="433512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673" y="3769230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6909013" y="2744234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296244" y="4048482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7239542" y="1890202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428354" y="3629646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91" y="3769230"/>
            <a:ext cx="1098310" cy="4296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027" name="Picture 3" descr="C:\Users\BIT\Downloads\imag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25" y="2017057"/>
            <a:ext cx="536363" cy="53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json-fil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05" y="4562512"/>
            <a:ext cx="619968" cy="61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C:\Users\BIT\Downloads\location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94" y="1875755"/>
            <a:ext cx="520442" cy="52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28"/>
          <p:cNvSpPr txBox="1"/>
          <p:nvPr/>
        </p:nvSpPr>
        <p:spPr>
          <a:xfrm>
            <a:off x="4179688" y="5127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모델 작동 구조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68545" y="4338415"/>
            <a:ext cx="67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 ExtraBold" pitchFamily="2" charset="-127"/>
                <a:ea typeface="나눔고딕 ExtraBold" pitchFamily="2" charset="-127"/>
              </a:rPr>
              <a:t>Storage</a:t>
            </a:r>
            <a:endParaRPr lang="ko-KR" altLang="en-US" sz="100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75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00078 0.422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42222 L 0.04649 0.50856 C 0.05625 0.52801 0.0711 0.53865 0.08672 0.53865 C 0.1043 0.53865 0.11849 0.52801 0.12826 0.50856 L 0.17578 0.42222 " pathEditMode="relative" rAng="0" ptsTypes="FffFF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0156 -0.3305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11797 2.59259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8"/>
          <p:cNvSpPr txBox="1"/>
          <p:nvPr/>
        </p:nvSpPr>
        <p:spPr>
          <a:xfrm>
            <a:off x="4178161" y="48711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모델 선정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2035" y="4761539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CNN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이란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?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5441" y="4806309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Model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의 선정사유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2035" y="5175641"/>
            <a:ext cx="6132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Convolutional Neural Network, </a:t>
            </a:r>
            <a:r>
              <a:rPr lang="ko-KR" altLang="en-US" sz="1200" dirty="0" err="1" smtClean="0">
                <a:latin typeface="나눔고딕 ExtraBold" pitchFamily="2" charset="-127"/>
                <a:ea typeface="나눔고딕 ExtraBold" pitchFamily="2" charset="-127"/>
              </a:rPr>
              <a:t>합성곱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 신경망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인간의 시신경 구조를 모방한 기술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이미지를 인식하기 위해 패턴을 찾는데 유용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데이터를 직접 학습하고 패턴을 사용해 이미지를 분류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이미지의 공간 정보를 유지한 채 학습을 하게 하는 모델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사람이 여러 데이터를 보고 기억한 후에 무엇인지 맞추는 것과 유사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5441" y="5175641"/>
            <a:ext cx="4321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외국인들이 한국문화를 처음 접하는 곳은 보통 디지털 매체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드라마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예능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err="1" smtClean="0">
                <a:latin typeface="나눔고딕 ExtraBold" pitchFamily="2" charset="-127"/>
                <a:ea typeface="나눔고딕 ExtraBold" pitchFamily="2" charset="-127"/>
              </a:rPr>
              <a:t>다큐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)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등인데 이 이미지를 분석하여 예측하기 가장 적합한 모델이 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CNN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모델이라 판단되어 선정함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9" name="Picture 2" descr="https://qph.cf2.quoracdn.net/main-qimg-d9198795d5d7aa4a164cf479fbb3a3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35" y="1080502"/>
            <a:ext cx="10054475" cy="32724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7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34141" y="5042914"/>
            <a:ext cx="1174095" cy="1178229"/>
          </a:xfrm>
          <a:prstGeom prst="round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4142" y="1908810"/>
            <a:ext cx="10459637" cy="16111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050" name="Picture 2" descr="C:\Users\BIT\Downloads\spider-rob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1511"/>
            <a:ext cx="942615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data-clean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2" y="2171511"/>
            <a:ext cx="943200" cy="94261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predictive-model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1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IT\Downloads\cod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57" y="2170926"/>
            <a:ext cx="943200" cy="9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>
            <a:stCxn id="2050" idx="0"/>
            <a:endCxn id="25" idx="2"/>
          </p:cNvCxnSpPr>
          <p:nvPr/>
        </p:nvCxnSpPr>
        <p:spPr>
          <a:xfrm flipH="1" flipV="1">
            <a:off x="1713272" y="1741920"/>
            <a:ext cx="425271" cy="42959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50" idx="2"/>
          </p:cNvCxnSpPr>
          <p:nvPr/>
        </p:nvCxnSpPr>
        <p:spPr>
          <a:xfrm flipH="1">
            <a:off x="1821180" y="3114126"/>
            <a:ext cx="317363" cy="55871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52" idx="0"/>
            <a:endCxn id="35" idx="2"/>
          </p:cNvCxnSpPr>
          <p:nvPr/>
        </p:nvCxnSpPr>
        <p:spPr>
          <a:xfrm flipH="1" flipV="1">
            <a:off x="6997684" y="1741920"/>
            <a:ext cx="409267" cy="429006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4143" y="1280255"/>
            <a:ext cx="195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96664" y="1280255"/>
            <a:ext cx="240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itchFamily="2" charset="-127"/>
                <a:ea typeface="나눔고딕 ExtraBold" pitchFamily="2" charset="-127"/>
              </a:rPr>
              <a:t>Modeling</a:t>
            </a:r>
          </a:p>
        </p:txBody>
      </p:sp>
      <p:cxnSp>
        <p:nvCxnSpPr>
          <p:cNvPr id="38" name="직선 화살표 연결선 37"/>
          <p:cNvCxnSpPr>
            <a:stCxn id="2052" idx="2"/>
          </p:cNvCxnSpPr>
          <p:nvPr/>
        </p:nvCxnSpPr>
        <p:spPr>
          <a:xfrm flipH="1">
            <a:off x="7101149" y="3114126"/>
            <a:ext cx="305802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4142" y="3730033"/>
            <a:ext cx="260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Target : 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rPr>
              <a:t>김치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떡볶이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김밥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비빔밥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rPr>
              <a:t>부침개</a:t>
            </a:r>
            <a:r>
              <a:rPr lang="en-US" altLang="ko-KR" sz="1200" dirty="0">
                <a:latin typeface="나눔고딕 ExtraBold" pitchFamily="2" charset="-127"/>
                <a:ea typeface="나눔고딕 ExtraBold" pitchFamily="2" charset="-127"/>
              </a:rPr>
              <a:t>,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불고기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치킨</a:t>
            </a:r>
            <a:r>
              <a:rPr lang="en-US" altLang="ko-KR" sz="1200" dirty="0" smtClean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나눔고딕 ExtraBold" pitchFamily="2" charset="-127"/>
                <a:ea typeface="나눔고딕 ExtraBold" pitchFamily="2" charset="-127"/>
              </a:rPr>
              <a:t>삼겹살</a:t>
            </a:r>
            <a:endParaRPr lang="en-US" altLang="ko-KR" sz="1200" dirty="0" smtClean="0">
              <a:solidFill>
                <a:srgbClr val="C00000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(1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차 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: 100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개  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2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차 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:1000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개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)</a:t>
            </a:r>
          </a:p>
        </p:txBody>
      </p:sp>
      <p:cxnSp>
        <p:nvCxnSpPr>
          <p:cNvPr id="31" name="직선 화살표 연결선 30"/>
          <p:cNvCxnSpPr>
            <a:stCxn id="2051" idx="0"/>
            <a:endCxn id="53" idx="2"/>
          </p:cNvCxnSpPr>
          <p:nvPr/>
        </p:nvCxnSpPr>
        <p:spPr>
          <a:xfrm flipH="1" flipV="1">
            <a:off x="4166084" y="1741920"/>
            <a:ext cx="354068" cy="429591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51" idx="2"/>
          </p:cNvCxnSpPr>
          <p:nvPr/>
        </p:nvCxnSpPr>
        <p:spPr>
          <a:xfrm flipH="1">
            <a:off x="4195963" y="3114126"/>
            <a:ext cx="324189" cy="636164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53889" y="3930830"/>
            <a:ext cx="289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이미지 분석에 적합한 알고리즘 결정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58" name="직선 화살표 연결선 57"/>
          <p:cNvCxnSpPr>
            <a:stCxn id="2053" idx="2"/>
          </p:cNvCxnSpPr>
          <p:nvPr/>
        </p:nvCxnSpPr>
        <p:spPr>
          <a:xfrm flipH="1">
            <a:off x="9918332" y="3114126"/>
            <a:ext cx="314325" cy="615907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2053" idx="0"/>
            <a:endCxn id="57" idx="2"/>
          </p:cNvCxnSpPr>
          <p:nvPr/>
        </p:nvCxnSpPr>
        <p:spPr>
          <a:xfrm flipH="1" flipV="1">
            <a:off x="9939682" y="1741920"/>
            <a:ext cx="292975" cy="429006"/>
          </a:xfrm>
          <a:prstGeom prst="straightConnector1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28"/>
          <p:cNvSpPr txBox="1"/>
          <p:nvPr/>
        </p:nvSpPr>
        <p:spPr>
          <a:xfrm>
            <a:off x="3573704" y="51276"/>
            <a:ext cx="5044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모델링 과정 및 문제점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9383" y="3914698"/>
            <a:ext cx="229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관련 없는 이미지 제거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학습 부적합 이미지 제거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86955" y="1280255"/>
            <a:ext cx="195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itchFamily="2" charset="-127"/>
                <a:ea typeface="나눔고딕 ExtraBold" pitchFamily="2" charset="-127"/>
              </a:rPr>
              <a:t>Cleaning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50821" y="3915390"/>
            <a:ext cx="289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학습 및 테스트 진행</a:t>
            </a:r>
            <a:r>
              <a:rPr lang="en-US" altLang="ko-KR" sz="1200" dirty="0" smtClean="0">
                <a:latin typeface="나눔고딕 ExtraBold" pitchFamily="2" charset="-127"/>
                <a:ea typeface="나눔고딕 ExtraBold" pitchFamily="2" charset="-127"/>
              </a:rPr>
              <a:t>(8:2)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정확도와 손실률 체크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28003" y="1280255"/>
            <a:ext cx="302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itchFamily="2" charset="-127"/>
                <a:ea typeface="나눔고딕 ExtraBold" pitchFamily="2" charset="-127"/>
              </a:rPr>
              <a:t>Machine Learning</a:t>
            </a:r>
            <a:endParaRPr lang="ko-KR" altLang="en-US" sz="24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8291" y="5017472"/>
            <a:ext cx="952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1.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정확도가 떨어지고 손실률 증가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추가 수집 및 해상도 상향 조정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,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모델구조 변경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247" y="5479137"/>
            <a:ext cx="10258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문제점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25907" y="5386804"/>
            <a:ext cx="693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2.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불필요한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Target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정리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/>
            </a:r>
            <a:b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</a:b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    2-1 .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적용하고자 하는 서비스와 관계없는 </a:t>
            </a:r>
            <a:r>
              <a:rPr lang="ko-KR" altLang="en-US" dirty="0" err="1" smtClean="0">
                <a:latin typeface="나눔고딕 ExtraBold" pitchFamily="2" charset="-127"/>
                <a:ea typeface="나눔고딕 ExtraBold" pitchFamily="2" charset="-127"/>
              </a:rPr>
              <a:t>타겟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김치 제외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  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2-2.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구분이 어렵고 종류가 너무 많은 </a:t>
            </a:r>
            <a:r>
              <a:rPr lang="ko-KR" altLang="en-US" dirty="0" err="1" smtClean="0">
                <a:latin typeface="나눔고딕 ExtraBold" pitchFamily="2" charset="-127"/>
                <a:ea typeface="나눔고딕 ExtraBold" pitchFamily="2" charset="-127"/>
              </a:rPr>
              <a:t>타겟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 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부침개 제외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40" name="直接连接符 8"/>
          <p:cNvCxnSpPr/>
          <p:nvPr/>
        </p:nvCxnSpPr>
        <p:spPr>
          <a:xfrm>
            <a:off x="542925" y="4753370"/>
            <a:ext cx="10908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8"/>
          <p:cNvSpPr txBox="1"/>
          <p:nvPr/>
        </p:nvSpPr>
        <p:spPr>
          <a:xfrm>
            <a:off x="4166084" y="57256"/>
            <a:ext cx="38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모델</a:t>
            </a:r>
            <a:r>
              <a:rPr lang="en-US" altLang="ko-KR" sz="32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구조 변경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21" y="1422442"/>
            <a:ext cx="4724626" cy="48640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422440"/>
            <a:ext cx="4724626" cy="4864057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422440"/>
            <a:ext cx="4724626" cy="486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48688" y="3469303"/>
            <a:ext cx="1957162" cy="835998"/>
          </a:xfrm>
          <a:prstGeom prst="rect">
            <a:avLst/>
          </a:prstGeom>
          <a:solidFill>
            <a:schemeClr val="accent4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64079" y="4899154"/>
            <a:ext cx="1480034" cy="749171"/>
          </a:xfrm>
          <a:prstGeom prst="rect">
            <a:avLst/>
          </a:prstGeom>
          <a:solidFill>
            <a:schemeClr val="accent4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64079" y="1795107"/>
            <a:ext cx="3386844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581439" y="3647598"/>
            <a:ext cx="991022" cy="47940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4079" y="2048855"/>
            <a:ext cx="139518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사이즈 변경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4079" y="5648325"/>
            <a:ext cx="1780640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고딕 ExtraBold" pitchFamily="2" charset="-127"/>
                <a:ea typeface="나눔고딕 ExtraBold" pitchFamily="2" charset="-127"/>
              </a:rPr>
              <a:t>레이어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추가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文本框 28"/>
          <p:cNvSpPr txBox="1"/>
          <p:nvPr/>
        </p:nvSpPr>
        <p:spPr>
          <a:xfrm>
            <a:off x="4166084" y="65802"/>
            <a:ext cx="385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000" dirty="0" smtClean="0">
                <a:latin typeface="나눔고딕 ExtraBold" pitchFamily="2" charset="-127"/>
                <a:ea typeface="나눔고딕 ExtraBold" pitchFamily="2" charset="-127"/>
              </a:rPr>
              <a:t>모델</a:t>
            </a:r>
            <a:r>
              <a:rPr lang="en-US" altLang="ko-KR" sz="30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000" dirty="0" smtClean="0">
                <a:latin typeface="나눔고딕 ExtraBold" pitchFamily="2" charset="-127"/>
                <a:ea typeface="나눔고딕 ExtraBold" pitchFamily="2" charset="-127"/>
              </a:rPr>
              <a:t>구조 변경</a:t>
            </a:r>
            <a:r>
              <a:rPr lang="en-US" altLang="ko-KR" sz="3000" dirty="0" smtClean="0">
                <a:latin typeface="나눔고딕 ExtraBold" pitchFamily="2" charset="-127"/>
                <a:ea typeface="나눔고딕 ExtraBold" pitchFamily="2" charset="-127"/>
              </a:rPr>
              <a:t>-Resize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77" name="Picture 5" descr="C:\Users\BIT\Documents\카카오톡 받은 파일\KakaoTalk_20230428_1705160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9" y="2315061"/>
            <a:ext cx="4705350" cy="419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BIT\Documents\카카오톡 받은 파일\KakaoTalk_20230428_1705207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69" y="2315061"/>
            <a:ext cx="4705350" cy="41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936547" y="5719407"/>
            <a:ext cx="318078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822997" y="5708686"/>
            <a:ext cx="318078" cy="178772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0" y="1438760"/>
            <a:ext cx="47053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732" y="1438760"/>
            <a:ext cx="4705350" cy="600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9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2393758" y="3548400"/>
            <a:ext cx="23805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Presenter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Ticket Main</a:t>
            </a:r>
            <a:endParaRPr lang="en-US" altLang="ko-KR" sz="1200" b="0" dirty="0">
              <a:solidFill>
                <a:schemeClr val="bg2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387230" y="3046237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59093" y="3570798"/>
            <a:ext cx="22346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Team Leader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Web </a:t>
            </a: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Design</a:t>
            </a:r>
            <a:endParaRPr lang="en-US" altLang="ko-KR" sz="12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Home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Location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Hotspot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Admin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59092" y="3040571"/>
            <a:ext cx="193097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74297" y="3570798"/>
            <a:ext cx="2194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Community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Plan Share(Users)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Ticketing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Admin 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727752" y="3062967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9" name="文本框 63"/>
          <p:cNvSpPr txBox="1"/>
          <p:nvPr/>
        </p:nvSpPr>
        <p:spPr>
          <a:xfrm>
            <a:off x="9570152" y="3548400"/>
            <a:ext cx="265994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Web 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DB Web Crawling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Login/join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bg2"/>
                </a:solidFill>
                <a:latin typeface="나눔고딕 ExtraBold" pitchFamily="2" charset="-127"/>
                <a:ea typeface="나눔고딕 ExtraBold" pitchFamily="2" charset="-127"/>
              </a:rPr>
              <a:t>Find ID</a:t>
            </a:r>
            <a:endParaRPr lang="en-US" altLang="ko-KR" sz="1200" b="0" dirty="0">
              <a:solidFill>
                <a:schemeClr val="bg2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文本框 64"/>
          <p:cNvSpPr txBox="1"/>
          <p:nvPr/>
        </p:nvSpPr>
        <p:spPr>
          <a:xfrm>
            <a:off x="9570152" y="3040569"/>
            <a:ext cx="2088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5" name="文本框 60"/>
          <p:cNvSpPr txBox="1"/>
          <p:nvPr/>
        </p:nvSpPr>
        <p:spPr>
          <a:xfrm>
            <a:off x="7077799" y="3554068"/>
            <a:ext cx="2492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Database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Project DB Modeling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DB Modeling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Crawling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Web Crawling</a:t>
            </a:r>
            <a:endParaRPr lang="en-US" altLang="ko-KR" sz="12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Service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My Page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sz="12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Plan Share(Team)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Modeling</a:t>
            </a:r>
          </a:p>
        </p:txBody>
      </p:sp>
      <p:sp>
        <p:nvSpPr>
          <p:cNvPr id="26" name="文本框 61"/>
          <p:cNvSpPr txBox="1"/>
          <p:nvPr/>
        </p:nvSpPr>
        <p:spPr>
          <a:xfrm>
            <a:off x="7077798" y="3040570"/>
            <a:ext cx="2088795" cy="45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zh-CN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2" name="文本框 28"/>
          <p:cNvSpPr txBox="1"/>
          <p:nvPr/>
        </p:nvSpPr>
        <p:spPr>
          <a:xfrm>
            <a:off x="4166084" y="-42730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팀 소개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73" y="1335160"/>
            <a:ext cx="6296025" cy="96202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218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4544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8"/>
          <p:cNvSpPr txBox="1"/>
          <p:nvPr/>
        </p:nvSpPr>
        <p:spPr>
          <a:xfrm>
            <a:off x="4166084" y="68366"/>
            <a:ext cx="385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000" dirty="0" smtClean="0">
                <a:latin typeface="나눔고딕 ExtraBold" pitchFamily="2" charset="-127"/>
                <a:ea typeface="나눔고딕 ExtraBold" pitchFamily="2" charset="-127"/>
              </a:rPr>
              <a:t>모델 구</a:t>
            </a:r>
            <a:r>
              <a:rPr lang="ko-KR" altLang="en-US" sz="3000" dirty="0">
                <a:latin typeface="나눔고딕 ExtraBold" pitchFamily="2" charset="-127"/>
                <a:ea typeface="나눔고딕 ExtraBold" pitchFamily="2" charset="-127"/>
              </a:rPr>
              <a:t>조</a:t>
            </a:r>
            <a:r>
              <a:rPr lang="en-US" altLang="ko-KR" sz="30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3000" dirty="0" smtClean="0">
                <a:latin typeface="나눔고딕 ExtraBold" pitchFamily="2" charset="-127"/>
                <a:ea typeface="나눔고딕 ExtraBold" pitchFamily="2" charset="-127"/>
              </a:rPr>
              <a:t>변경</a:t>
            </a:r>
            <a:r>
              <a:rPr lang="en-US" altLang="ko-KR" sz="3000" dirty="0" smtClean="0">
                <a:latin typeface="나눔고딕 ExtraBold" pitchFamily="2" charset="-127"/>
                <a:ea typeface="나눔고딕 ExtraBold" pitchFamily="2" charset="-127"/>
              </a:rPr>
              <a:t>-</a:t>
            </a:r>
            <a:r>
              <a:rPr lang="ko-KR" altLang="en-US" sz="3000" dirty="0" smtClean="0">
                <a:latin typeface="나눔고딕 ExtraBold" pitchFamily="2" charset="-127"/>
                <a:ea typeface="나눔고딕 ExtraBold" pitchFamily="2" charset="-127"/>
              </a:rPr>
              <a:t>변화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7" y="1292028"/>
            <a:ext cx="4667363" cy="22654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83" y="1263491"/>
            <a:ext cx="4691063" cy="23224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34982" y="922696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Before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29860" y="922696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 ExtraBold" pitchFamily="2" charset="-127"/>
                <a:ea typeface="나눔고딕 ExtraBold" pitchFamily="2" charset="-127"/>
              </a:rPr>
              <a:t>After Model</a:t>
            </a:r>
            <a:endParaRPr lang="ko-KR" altLang="en-US" b="1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83" y="3610744"/>
            <a:ext cx="4691063" cy="2049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46" y="3585968"/>
            <a:ext cx="4667363" cy="2074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95375" y="5934075"/>
            <a:ext cx="10001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 smtClean="0">
                <a:latin typeface="나눔고딕 ExtraBold" pitchFamily="2" charset="-127"/>
                <a:ea typeface="나눔고딕 ExtraBold" pitchFamily="2" charset="-127"/>
              </a:rPr>
              <a:t>정확률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: 82%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91%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 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약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10% 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상승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) </a:t>
            </a:r>
          </a:p>
          <a:p>
            <a:pPr algn="ctr"/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손실률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: 52%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  <a:sym typeface="Wingdings" pitchFamily="2" charset="2"/>
              </a:rPr>
              <a:t> 33%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약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20% </a:t>
            </a:r>
            <a:r>
              <a:rPr lang="ko-KR" altLang="en-US" sz="2500" dirty="0" smtClean="0">
                <a:latin typeface="나눔고딕 ExtraBold" pitchFamily="2" charset="-127"/>
                <a:ea typeface="나눔고딕 ExtraBold" pitchFamily="2" charset="-127"/>
              </a:rPr>
              <a:t>감소</a:t>
            </a:r>
            <a:r>
              <a:rPr lang="en-US" altLang="ko-KR" sz="2500" dirty="0" smtClean="0">
                <a:latin typeface="나눔고딕 ExtraBold" pitchFamily="2" charset="-127"/>
                <a:ea typeface="나눔고딕 ExtraBold" pitchFamily="2" charset="-127"/>
              </a:rPr>
              <a:t>)</a:t>
            </a:r>
            <a:endParaRPr lang="ko-KR" altLang="en-US" sz="250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22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시연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" y="2859159"/>
            <a:ext cx="10870407" cy="166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28"/>
          <p:cNvSpPr txBox="1"/>
          <p:nvPr/>
        </p:nvSpPr>
        <p:spPr>
          <a:xfrm>
            <a:off x="4169655" y="-34184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시연영상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3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후기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01478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60568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97179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56268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0500" y="3801673"/>
            <a:ext cx="416561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ko-KR" sz="1800" b="0" dirty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백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프론트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구분 없이 진행해서 프로젝트를 더 재미있게 할 수 있었다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팀과 협업하면서 다양한 의견을 공유하며 생각을 넓힐 수 있었고 서로 질문하면서 지식을 쌓을 수 있어서 좋았다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210781"/>
            <a:ext cx="2798604" cy="80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내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용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90500" y="1758677"/>
            <a:ext cx="41656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혼자 하는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프로젝트가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아니다 보니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내 의견과는 다르게 흘러가는 부분도 있었고 마찰도 있었지만 서로 보완해가며 마무리해준 팀원들에게 너무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감사 드린다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167786"/>
            <a:ext cx="3933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프로젝트를 진행하면서 지연이 되지 않아도 기한에 맞추는 게 마음대로 되는 일이 아니라는 것을 깨달았다</a:t>
            </a:r>
            <a:r>
              <a:rPr lang="en-US" altLang="ko-KR" sz="1800" b="0" dirty="0" smtClean="0">
                <a:latin typeface="나눔고딕 ExtraBold" pitchFamily="2" charset="-127"/>
                <a:ea typeface="나눔고딕 ExtraBold" pitchFamily="2" charset="-127"/>
              </a:rPr>
              <a:t>.</a:t>
            </a: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0271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19773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34208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13826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828606"/>
            <a:ext cx="1124417" cy="1211443"/>
          </a:xfrm>
          <a:prstGeom prst="rect">
            <a:avLst/>
          </a:prstGeom>
        </p:spPr>
      </p:pic>
      <p:sp>
        <p:nvSpPr>
          <p:cNvPr id="31" name="文本框 43"/>
          <p:cNvSpPr txBox="1"/>
          <p:nvPr/>
        </p:nvSpPr>
        <p:spPr>
          <a:xfrm>
            <a:off x="7903244" y="5024599"/>
            <a:ext cx="39331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이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프로젝트를 통해 무엇을 공부해야 할지를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알게하는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시작점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되었다</a:t>
            </a:r>
            <a:r>
              <a:rPr lang="en-US" altLang="ko-KR" sz="1500" b="0" dirty="0" smtClean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또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데이터 수집을 하는 방법을 좀 더 개발자다운 방법으로 적용해 보아야겠다고 생각이 들었다 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cxnSp>
        <p:nvCxnSpPr>
          <p:cNvPr id="32" name="肘形连接符 47"/>
          <p:cNvCxnSpPr/>
          <p:nvPr/>
        </p:nvCxnSpPr>
        <p:spPr>
          <a:xfrm flipV="1">
            <a:off x="7026454" y="52346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7"/>
          <p:cNvGrpSpPr/>
          <p:nvPr/>
        </p:nvGrpSpPr>
        <p:grpSpPr>
          <a:xfrm>
            <a:off x="0" y="111648"/>
            <a:ext cx="3947887" cy="544357"/>
            <a:chOff x="0" y="589591"/>
            <a:chExt cx="3947887" cy="544357"/>
          </a:xfrm>
        </p:grpSpPr>
        <p:pic>
          <p:nvPicPr>
            <p:cNvPr id="51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52" name="直接连接符 8"/>
            <p:cNvCxnSpPr>
              <a:endCxn id="51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5"/>
          <p:cNvGrpSpPr/>
          <p:nvPr/>
        </p:nvGrpSpPr>
        <p:grpSpPr>
          <a:xfrm>
            <a:off x="8244113" y="111648"/>
            <a:ext cx="3947887" cy="544357"/>
            <a:chOff x="8244113" y="589591"/>
            <a:chExt cx="3947887" cy="544357"/>
          </a:xfrm>
        </p:grpSpPr>
        <p:pic>
          <p:nvPicPr>
            <p:cNvPr id="54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55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8"/>
          <p:cNvSpPr txBox="1"/>
          <p:nvPr/>
        </p:nvSpPr>
        <p:spPr>
          <a:xfrm>
            <a:off x="4169655" y="-5388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후기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66700" y="3725473"/>
            <a:ext cx="408941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정수현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프로젝트를 진행하면서 새롭게 생각나는 아이디어가 많았고 구현 과정에서 변경사항이 많아서 기획의 중요성을 느꼈다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프로젝트의 주 서비스가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서비스여서 추가로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앱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개발을 했으면 좋았을 것 같다</a:t>
            </a:r>
            <a:r>
              <a:rPr lang="en-US" altLang="ko-KR" sz="1500" b="0" dirty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3109181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신동훈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내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용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6700" y="1682477"/>
            <a:ext cx="408941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김도현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개발을 하기 전에 기획이 탄탄해야  안정적이고 완성도 높은  프로젝트가 완성된다는 것을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느꼈고 완성하지 못하여 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서비스 되지 못한 </a:t>
            </a:r>
            <a:r>
              <a:rPr lang="ko-KR" altLang="en-US" sz="1500" b="0" dirty="0" err="1">
                <a:latin typeface="나눔고딕 ExtraBold" pitchFamily="2" charset="-127"/>
                <a:ea typeface="나눔고딕 ExtraBold" pitchFamily="2" charset="-127"/>
              </a:rPr>
              <a:t>티켓팅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 페이지가 너무 아쉬웠다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066186"/>
            <a:ext cx="41109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선우성웅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다국어 서비스를 구현하기 위해 알아보는 과정에서 언어별 </a:t>
            </a:r>
            <a:r>
              <a:rPr lang="en-US" altLang="ko-KR" sz="1500" b="0" dirty="0" smtClean="0">
                <a:latin typeface="나눔고딕 ExtraBold" pitchFamily="2" charset="-127"/>
                <a:ea typeface="나눔고딕 ExtraBold" pitchFamily="2" charset="-127"/>
              </a:rPr>
              <a:t>DB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를 설정하여  손쉽게 구현할 수 있다는 점을 늦게 안 사실이 아쉬웠으며</a:t>
            </a:r>
            <a:r>
              <a:rPr lang="en-US" altLang="ko-KR" sz="1500" b="0" dirty="0" smtClean="0">
                <a:latin typeface="나눔고딕 ExtraBold" pitchFamily="2" charset="-127"/>
                <a:ea typeface="나눔고딕 ExtraBold" pitchFamily="2" charset="-127"/>
              </a:rPr>
              <a:t>,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관리자 페이지를 구현하지 못한 게 아쉽다</a:t>
            </a:r>
            <a:r>
              <a:rPr lang="en-US" altLang="ko-KR" sz="1500" b="0" dirty="0" smtClean="0">
                <a:latin typeface="나눔고딕 ExtraBold" pitchFamily="2" charset="-127"/>
                <a:ea typeface="나눔고딕 ExtraBold" pitchFamily="2" charset="-127"/>
              </a:rPr>
              <a:t>.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31" name="文本框 43"/>
          <p:cNvSpPr txBox="1"/>
          <p:nvPr/>
        </p:nvSpPr>
        <p:spPr>
          <a:xfrm>
            <a:off x="7903244" y="4922999"/>
            <a:ext cx="3895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b="0" dirty="0" smtClean="0">
                <a:latin typeface="나눔고딕 ExtraBold" pitchFamily="2" charset="-127"/>
                <a:ea typeface="나눔고딕 ExtraBold" pitchFamily="2" charset="-127"/>
              </a:rPr>
              <a:t>최남이</a:t>
            </a:r>
            <a:endParaRPr lang="en-US" altLang="ko-KR" sz="18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조원들이 담당했던 부분도 열심히 공부해서 나의 실력이 될 수 있도록 노력이 필요함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24" name="文本框 28"/>
          <p:cNvSpPr txBox="1"/>
          <p:nvPr/>
        </p:nvSpPr>
        <p:spPr>
          <a:xfrm>
            <a:off x="4169655" y="-1709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자체 평가</a:t>
            </a:r>
            <a:endParaRPr lang="zh-CN" altLang="en-US" sz="3200" b="0" dirty="0">
              <a:latin typeface="나눔고딕 ExtraBold" pitchFamily="2" charset="-127"/>
              <a:ea typeface="Noto Sans KR Black" pitchFamily="34" charset="-127"/>
            </a:endParaRPr>
          </a:p>
        </p:txBody>
      </p:sp>
      <p:grpSp>
        <p:nvGrpSpPr>
          <p:cNvPr id="25" name="组合 7"/>
          <p:cNvGrpSpPr/>
          <p:nvPr/>
        </p:nvGrpSpPr>
        <p:grpSpPr>
          <a:xfrm>
            <a:off x="0" y="111648"/>
            <a:ext cx="3947887" cy="544357"/>
            <a:chOff x="0" y="589591"/>
            <a:chExt cx="3947887" cy="544357"/>
          </a:xfrm>
        </p:grpSpPr>
        <p:pic>
          <p:nvPicPr>
            <p:cNvPr id="26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27" name="直接连接符 8"/>
            <p:cNvCxnSpPr>
              <a:endCxn id="26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35"/>
          <p:cNvGrpSpPr/>
          <p:nvPr/>
        </p:nvGrpSpPr>
        <p:grpSpPr>
          <a:xfrm>
            <a:off x="8244113" y="111648"/>
            <a:ext cx="3947887" cy="544357"/>
            <a:chOff x="8244113" y="589591"/>
            <a:chExt cx="3947887" cy="544357"/>
          </a:xfrm>
        </p:grpSpPr>
        <p:pic>
          <p:nvPicPr>
            <p:cNvPr id="29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33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014788"/>
            <a:ext cx="1124417" cy="1211443"/>
          </a:xfrm>
          <a:prstGeom prst="rect">
            <a:avLst/>
          </a:prstGeom>
        </p:spPr>
      </p:pic>
      <p:pic>
        <p:nvPicPr>
          <p:cNvPr id="35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3605680"/>
            <a:ext cx="1124417" cy="1211443"/>
          </a:xfrm>
          <a:prstGeom prst="rect">
            <a:avLst/>
          </a:prstGeom>
        </p:spPr>
      </p:pic>
      <p:pic>
        <p:nvPicPr>
          <p:cNvPr id="36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971792"/>
            <a:ext cx="1124417" cy="1211443"/>
          </a:xfrm>
          <a:prstGeom prst="rect">
            <a:avLst/>
          </a:prstGeom>
        </p:spPr>
      </p:pic>
      <p:pic>
        <p:nvPicPr>
          <p:cNvPr id="37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1562684"/>
            <a:ext cx="1124417" cy="1211443"/>
          </a:xfrm>
          <a:prstGeom prst="rect">
            <a:avLst/>
          </a:prstGeom>
        </p:spPr>
      </p:pic>
      <p:cxnSp>
        <p:nvCxnSpPr>
          <p:cNvPr id="38" name="肘形连接符 7"/>
          <p:cNvCxnSpPr/>
          <p:nvPr/>
        </p:nvCxnSpPr>
        <p:spPr>
          <a:xfrm>
            <a:off x="3833547" y="402716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46"/>
          <p:cNvCxnSpPr/>
          <p:nvPr/>
        </p:nvCxnSpPr>
        <p:spPr>
          <a:xfrm>
            <a:off x="3833547" y="197730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7"/>
          <p:cNvCxnSpPr/>
          <p:nvPr/>
        </p:nvCxnSpPr>
        <p:spPr>
          <a:xfrm flipV="1">
            <a:off x="7026454" y="34208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48"/>
          <p:cNvCxnSpPr/>
          <p:nvPr/>
        </p:nvCxnSpPr>
        <p:spPr>
          <a:xfrm flipV="1">
            <a:off x="7026454" y="13826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4828606"/>
            <a:ext cx="1124417" cy="1211443"/>
          </a:xfrm>
          <a:prstGeom prst="rect">
            <a:avLst/>
          </a:prstGeom>
        </p:spPr>
      </p:pic>
      <p:cxnSp>
        <p:nvCxnSpPr>
          <p:cNvPr id="53" name="肘形连接符 47"/>
          <p:cNvCxnSpPr/>
          <p:nvPr/>
        </p:nvCxnSpPr>
        <p:spPr>
          <a:xfrm flipV="1">
            <a:off x="7026454" y="523468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7555" y="2458938"/>
            <a:ext cx="5274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chemeClr val="bg1"/>
                </a:solidFill>
                <a:latin typeface="Noto Sans KR Black" pitchFamily="34" charset="-127"/>
                <a:ea typeface="Noto Sans KR Black" pitchFamily="34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5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9" y="1512801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2433456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" y="1986808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300" y="915288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26712" y="2955108"/>
            <a:ext cx="52397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5000" b="0" dirty="0" smtClean="0">
                <a:latin typeface="Noto Sans KR Black" pitchFamily="34" charset="-127"/>
                <a:ea typeface="Noto Sans KR Black" pitchFamily="34" charset="-127"/>
              </a:rPr>
              <a:t>Goodbye, Seoul</a:t>
            </a:r>
            <a:endParaRPr lang="zh-CN" altLang="en-US" sz="5000" b="0" dirty="0">
              <a:latin typeface="Noto Sans KR Black" pitchFamily="34" charset="-127"/>
              <a:ea typeface="Noto Sans KR Black" pitchFamily="34" charset="-127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38" y="328584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2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6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차 </a:t>
              </a:r>
              <a:r>
                <a:rPr lang="ko-KR" altLang="en-US" sz="1600" b="0" dirty="0" err="1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례</a:t>
              </a:r>
              <a:endParaRPr lang="en-US" altLang="zh-CN" sz="16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98477" y="1773003"/>
            <a:ext cx="3153274" cy="919463"/>
            <a:chOff x="983877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3877" y="2305173"/>
              <a:ext cx="2624346" cy="356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소개</a:t>
              </a:r>
              <a:endParaRPr lang="en-US" altLang="zh-CN" sz="1800" b="0" dirty="0" smtClean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86920" y="3428999"/>
            <a:ext cx="3087681" cy="1244737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309290"/>
              <a:ext cx="2624346" cy="593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28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서비스</a:t>
              </a:r>
              <a:endParaRPr lang="en-US" altLang="zh-CN" sz="2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28158" y="3429000"/>
            <a:ext cx="2981991" cy="1107352"/>
            <a:chOff x="6764817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64817" y="3240723"/>
              <a:ext cx="2624346" cy="510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AI</a:t>
              </a:r>
              <a:endParaRPr lang="en-US" altLang="zh-CN" sz="24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38969" y="2522774"/>
            <a:ext cx="3086100" cy="906226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643101"/>
              <a:ext cx="2624346" cy="37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시연</a:t>
              </a:r>
              <a:endParaRPr lang="en-US" altLang="zh-CN" sz="1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4943" y="2692458"/>
            <a:ext cx="2624346" cy="1086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주제 선정 배경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벤치마킹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서비스 구성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50255" y="4689489"/>
            <a:ext cx="26243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서비스 구조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메뉴</a:t>
            </a:r>
            <a:r>
              <a:rPr lang="en-US" altLang="zh-CN" sz="1500" b="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구조</a:t>
            </a:r>
            <a:endParaRPr lang="en-US" altLang="zh-CN" sz="15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핵</a:t>
            </a:r>
            <a:r>
              <a:rPr lang="ko-KR" altLang="en-US" sz="1500" b="0" dirty="0">
                <a:latin typeface="나눔고딕 ExtraBold" pitchFamily="2" charset="-127"/>
                <a:ea typeface="나눔고딕 ExtraBold" pitchFamily="2" charset="-127"/>
              </a:rPr>
              <a:t>심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 서비스</a:t>
            </a:r>
            <a:r>
              <a:rPr lang="en-US" altLang="zh-CN" sz="1500" b="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소개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65371" y="4554001"/>
            <a:ext cx="262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500" b="0" dirty="0" smtClean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모델링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모델 구조 변경</a:t>
            </a:r>
            <a:endParaRPr lang="en-US" altLang="ko-KR" sz="1500" b="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270893" y="3400424"/>
            <a:ext cx="15647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500" b="0" dirty="0" smtClean="0">
                <a:latin typeface="나눔고딕 ExtraBold" pitchFamily="2" charset="-127"/>
                <a:ea typeface="나눔고딕 ExtraBold" pitchFamily="2" charset="-127"/>
              </a:rPr>
              <a:t>시연영상</a:t>
            </a:r>
            <a:endParaRPr lang="zh-CN" altLang="en-US" sz="1500" b="0" dirty="0"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23" name="组合 21"/>
          <p:cNvGrpSpPr/>
          <p:nvPr/>
        </p:nvGrpSpPr>
        <p:grpSpPr>
          <a:xfrm>
            <a:off x="9313631" y="1533524"/>
            <a:ext cx="2886075" cy="887277"/>
            <a:chOff x="8827911" y="1379989"/>
            <a:chExt cx="2624346" cy="672321"/>
          </a:xfrm>
        </p:grpSpPr>
        <p:pic>
          <p:nvPicPr>
            <p:cNvPr id="24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25" name="文本框 15"/>
            <p:cNvSpPr txBox="1"/>
            <p:nvPr/>
          </p:nvSpPr>
          <p:spPr>
            <a:xfrm>
              <a:off x="8827911" y="1635578"/>
              <a:ext cx="2624346" cy="38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ko-KR" altLang="en-US" sz="1800" b="0" dirty="0" smtClean="0">
                  <a:solidFill>
                    <a:srgbClr val="0070C0"/>
                  </a:solidFill>
                  <a:latin typeface="나눔고딕 ExtraBold" pitchFamily="2" charset="-127"/>
                  <a:ea typeface="나눔고딕 ExtraBold" pitchFamily="2" charset="-127"/>
                </a:rPr>
                <a:t>후기</a:t>
              </a:r>
              <a:endParaRPr lang="en-US" altLang="zh-CN" sz="1800" b="0" dirty="0">
                <a:solidFill>
                  <a:srgbClr val="0070C0"/>
                </a:solidFill>
                <a:latin typeface="나눔고딕 ExtraBold" pitchFamily="2" charset="-127"/>
                <a:ea typeface="나눔고딕 ExtraBold" pitchFamily="2" charset="-127"/>
              </a:endParaRPr>
            </a:p>
          </p:txBody>
        </p:sp>
      </p:grpSp>
      <p:sp>
        <p:nvSpPr>
          <p:cNvPr id="26" name="文本框 19"/>
          <p:cNvSpPr txBox="1"/>
          <p:nvPr/>
        </p:nvSpPr>
        <p:spPr>
          <a:xfrm>
            <a:off x="10073146" y="2436276"/>
            <a:ext cx="2042654" cy="783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 smtClean="0">
                <a:latin typeface="나눔고딕 ExtraBold" pitchFamily="2" charset="-127"/>
                <a:ea typeface="나눔고딕 ExtraBold" pitchFamily="2" charset="-127"/>
              </a:rPr>
              <a:t>후기 </a:t>
            </a:r>
            <a:endParaRPr lang="en-US" altLang="ko-KR" sz="1600" b="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0" dirty="0" smtClean="0">
                <a:latin typeface="나눔고딕 ExtraBold" pitchFamily="2" charset="-127"/>
                <a:ea typeface="나눔고딕 ExtraBold" pitchFamily="2" charset="-127"/>
              </a:rPr>
              <a:t>자체 평가</a:t>
            </a:r>
            <a:endParaRPr lang="en-US" altLang="ko-KR" sz="1600" b="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소개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62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4166084" y="-22477"/>
            <a:ext cx="3859832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주제 선정 배경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57" name="그림 5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7" y="1383439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그림 57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7" y="1642021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그림 58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6" y="1894743"/>
            <a:ext cx="3960000" cy="236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7" y="2147132"/>
            <a:ext cx="3960000" cy="23258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96" y="1324710"/>
            <a:ext cx="3914775" cy="2428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2" name="그림 61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70" y="2667032"/>
            <a:ext cx="3908177" cy="1228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그림 62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63" y="1696185"/>
            <a:ext cx="5101350" cy="1228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그림 63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77" y="3639543"/>
            <a:ext cx="5187087" cy="7335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文本框 22"/>
          <p:cNvSpPr txBox="1"/>
          <p:nvPr/>
        </p:nvSpPr>
        <p:spPr>
          <a:xfrm>
            <a:off x="572236" y="5252576"/>
            <a:ext cx="491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 fontAlgn="base" latinLnBrk="1"/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외국인 관광객들을 위한</a:t>
            </a:r>
            <a:endParaRPr lang="en-US" altLang="ko-KR" sz="18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algn="ctr" fontAlgn="base" latinLnBrk="1"/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정부의 </a:t>
            </a: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지원 </a:t>
            </a: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대폭 증가</a:t>
            </a:r>
            <a:endParaRPr lang="ko-KR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66" name="文本框 22"/>
          <p:cNvSpPr txBox="1"/>
          <p:nvPr/>
        </p:nvSpPr>
        <p:spPr>
          <a:xfrm>
            <a:off x="6568177" y="5252576"/>
            <a:ext cx="498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코로나 </a:t>
            </a: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19 </a:t>
            </a: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규제</a:t>
            </a:r>
            <a:r>
              <a:rPr lang="en-US" altLang="ko-KR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완화로 </a:t>
            </a:r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인한</a:t>
            </a:r>
            <a:endParaRPr lang="en-US" altLang="ko-KR" sz="1800" b="0" dirty="0" smtClean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  <a:p>
            <a:pPr algn="ctr"/>
            <a:r>
              <a:rPr lang="ko-KR" altLang="en-US" sz="18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한국 방문 외국인 </a:t>
            </a:r>
            <a:r>
              <a:rPr lang="ko-KR" altLang="en-US" sz="1800" b="0" dirty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증가</a:t>
            </a:r>
            <a:endParaRPr lang="en-US" altLang="ko-KR" sz="1800" b="0" dirty="0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19075" y="859453"/>
            <a:ext cx="11753850" cy="5781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文本框 28"/>
          <p:cNvSpPr txBox="1"/>
          <p:nvPr/>
        </p:nvSpPr>
        <p:spPr>
          <a:xfrm>
            <a:off x="4166084" y="-42730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벤치마킹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3076576" y="2284882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서울전역의 다양한 카테고리 별로 많은 정보가 존재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41947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고딕 ExtraBold" pitchFamily="2" charset="-127"/>
                <a:ea typeface="나눔고딕 ExtraBold" pitchFamily="2" charset="-127"/>
              </a:rPr>
              <a:t>Visit </a:t>
            </a:r>
            <a:r>
              <a:rPr lang="en-US" altLang="ko-KR" sz="3000" dirty="0" smtClean="0">
                <a:latin typeface="나눔고딕 ExtraBold" pitchFamily="2" charset="-127"/>
                <a:ea typeface="나눔고딕 ExtraBold" pitchFamily="2" charset="-127"/>
              </a:rPr>
              <a:t>Seoul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4" y="3906225"/>
            <a:ext cx="2721191" cy="258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076575" y="5352706"/>
            <a:ext cx="287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여행의 테마 별 추천 리스트 제공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추천지역 위주 데이터 외에는 정보 검색이 어려움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419475" y="4143375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나눔고딕 ExtraBold" pitchFamily="2" charset="-127"/>
                <a:ea typeface="나눔고딕 ExtraBold" pitchFamily="2" charset="-127"/>
              </a:rPr>
              <a:t>EarthTory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33" y="3906224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3" y="1115400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2" y="3906223"/>
            <a:ext cx="2721191" cy="2589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229726" y="2284882"/>
            <a:ext cx="26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여행 장소의 정보를  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저장하여 다른 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사용자 와 공유하는 서비스 제공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229726" y="5075707"/>
            <a:ext cx="2606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테마에 따른 여행지역 추천 제공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사이트의 가시성이 떨어져 원하는 정보 검색이 어려움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72625" y="1352550"/>
            <a:ext cx="2190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나눔고딕 ExtraBold" pitchFamily="2" charset="-127"/>
                <a:ea typeface="나눔고딕 ExtraBold" pitchFamily="2" charset="-127"/>
              </a:rPr>
              <a:t>Tripadvisor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429390" y="4143375"/>
            <a:ext cx="2425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 smtClean="0">
                <a:latin typeface="나눔고딕 ExtraBold" pitchFamily="2" charset="-127"/>
                <a:ea typeface="나눔고딕 ExtraBold" pitchFamily="2" charset="-127"/>
              </a:rPr>
              <a:t>LonelyPlanet</a:t>
            </a:r>
            <a:endParaRPr lang="en-US" altLang="ko-KR" sz="30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6096000" y="1115400"/>
            <a:ext cx="0" cy="5390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76576" y="2746547"/>
            <a:ext cx="28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유저가 정보를 찜 또는 웹에 저장할 수 있는 서비스 </a:t>
            </a:r>
            <a:r>
              <a:rPr lang="ko-KR" altLang="en-US" sz="1200" dirty="0" err="1" smtClean="0">
                <a:latin typeface="나눔고딕 ExtraBold" pitchFamily="2" charset="-127"/>
                <a:ea typeface="나눔고딕 ExtraBold" pitchFamily="2" charset="-127"/>
              </a:rPr>
              <a:t>미제공</a:t>
            </a:r>
            <a:endParaRPr lang="en-US" altLang="ko-KR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76576" y="5075707"/>
            <a:ext cx="287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여</a:t>
            </a:r>
            <a:r>
              <a:rPr lang="ko-KR" altLang="en-US" sz="1200" dirty="0">
                <a:latin typeface="나눔고딕 ExtraBold" pitchFamily="2" charset="-127"/>
                <a:ea typeface="나눔고딕 ExtraBold" pitchFamily="2" charset="-127"/>
              </a:rPr>
              <a:t>행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sz="1200" dirty="0" err="1" smtClean="0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 제작 서비스 제공</a:t>
            </a:r>
            <a:endParaRPr lang="en-US" altLang="ko-KR" sz="1200" dirty="0" smtClean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29726" y="2746547"/>
            <a:ext cx="2606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>
                <a:latin typeface="나눔고딕 ExtraBold" pitchFamily="2" charset="-127"/>
                <a:ea typeface="나눔고딕 ExtraBold" pitchFamily="2" charset="-127"/>
              </a:rPr>
              <a:t>너무 많은 정보와 부가 설명으로 사이트 이용이 어려움</a:t>
            </a:r>
            <a:endParaRPr lang="ko-KR" altLang="en-US" sz="1200" dirty="0">
              <a:latin typeface="나눔고딕 ExtraBold" pitchFamily="2" charset="-127"/>
              <a:ea typeface="나눔고딕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8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332369" y="1860215"/>
            <a:ext cx="5023663" cy="1180322"/>
            <a:chOff x="0" y="2248678"/>
            <a:chExt cx="4602549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0" y="2248678"/>
              <a:ext cx="3947887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3685057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6560600" y="2196460"/>
            <a:ext cx="36671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여행 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서비스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332369" y="3356970"/>
            <a:ext cx="5023663" cy="1180322"/>
            <a:chOff x="0" y="2248678"/>
            <a:chExt cx="5257211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0" y="2248678"/>
              <a:ext cx="4602549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5400000">
              <a:off x="4339719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560600" y="3693215"/>
            <a:ext cx="4129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ko-KR" altLang="en-US" sz="2000" b="0" dirty="0" err="1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공유 서비스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332369" y="5045900"/>
            <a:ext cx="5118752" cy="1180322"/>
            <a:chOff x="0" y="2248678"/>
            <a:chExt cx="5912260" cy="118032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矩形 43"/>
            <p:cNvSpPr/>
            <p:nvPr/>
          </p:nvSpPr>
          <p:spPr>
            <a:xfrm>
              <a:off x="0" y="2248678"/>
              <a:ext cx="5257211" cy="11803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4994768" y="2511508"/>
              <a:ext cx="1180322" cy="65466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나눔고딕 ExtraBold" pitchFamily="2" charset="-127"/>
                <a:ea typeface="Noto Sans KR Medium" pitchFamily="34" charset="-127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6560600" y="5128229"/>
            <a:ext cx="43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ko-KR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K-Food</a:t>
            </a:r>
            <a:r>
              <a:rPr lang="ko-KR" altLang="en-US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en-US" altLang="ko-KR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Search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ko-KR" altLang="en-US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이미지를 활용한 검색 서비스</a:t>
            </a:r>
            <a:r>
              <a:rPr lang="en-US" altLang="ko-KR" sz="2000" b="0" dirty="0" smtClean="0">
                <a:solidFill>
                  <a:schemeClr val="tx1"/>
                </a:solidFill>
                <a:latin typeface="나눔고딕 ExtraBold" pitchFamily="2" charset="-127"/>
                <a:ea typeface="나눔고딕 ExtraBold" pitchFamily="2" charset="-127"/>
              </a:rPr>
              <a:t>)</a:t>
            </a:r>
            <a:endParaRPr lang="zh-CN" altLang="en-US" sz="2000" b="0" dirty="0">
              <a:solidFill>
                <a:schemeClr val="tx1"/>
              </a:solidFill>
              <a:latin typeface="나눔고딕 ExtraBold" pitchFamily="2" charset="-127"/>
              <a:ea typeface="Noto Sans KR Medium" pitchFamily="34" charset="-127"/>
            </a:endParaRPr>
          </a:p>
        </p:txBody>
      </p:sp>
      <p:sp>
        <p:nvSpPr>
          <p:cNvPr id="31" name="文本框 28"/>
          <p:cNvSpPr txBox="1"/>
          <p:nvPr/>
        </p:nvSpPr>
        <p:spPr>
          <a:xfrm>
            <a:off x="4166084" y="-59822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나눔고딕 ExtraBold" pitchFamily="2" charset="-127"/>
                <a:ea typeface="나눔고딕 ExtraBold" pitchFamily="2" charset="-127"/>
              </a:rPr>
              <a:t>서비스 구</a:t>
            </a:r>
            <a:r>
              <a:rPr lang="ko-KR" altLang="en-US" sz="3200" b="0" dirty="0">
                <a:latin typeface="나눔고딕 ExtraBold" pitchFamily="2" charset="-127"/>
                <a:ea typeface="나눔고딕 ExtraBold" pitchFamily="2" charset="-127"/>
              </a:rPr>
              <a:t>성</a:t>
            </a:r>
            <a:endParaRPr lang="en-US" altLang="zh-CN" sz="3200" b="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53797" y="1150977"/>
            <a:ext cx="5522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서울 방문 외국인 여행객을 위한 여행 </a:t>
            </a:r>
            <a:r>
              <a:rPr lang="ko-KR" altLang="en-US" dirty="0" err="1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 웹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사이트 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4599" y="1711712"/>
            <a:ext cx="537839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 smtClean="0">
                <a:latin typeface="나눔고딕 ExtraBold" pitchFamily="2" charset="-127"/>
                <a:ea typeface="나눔고딕 ExtraBold" pitchFamily="2" charset="-127"/>
              </a:rPr>
              <a:t>여행 </a:t>
            </a:r>
            <a:r>
              <a:rPr lang="ko-KR" altLang="en-US" u="sng" dirty="0" err="1" smtClean="0">
                <a:latin typeface="나눔고딕 ExtraBold" pitchFamily="2" charset="-127"/>
                <a:ea typeface="나눔고딕 ExtraBold" pitchFamily="2" charset="-127"/>
              </a:rPr>
              <a:t>플래너</a:t>
            </a:r>
            <a:r>
              <a:rPr lang="ko-KR" altLang="en-US" u="sng" dirty="0" smtClean="0">
                <a:latin typeface="나눔고딕 ExtraBold" pitchFamily="2" charset="-127"/>
                <a:ea typeface="나눔고딕 ExtraBold" pitchFamily="2" charset="-127"/>
              </a:rPr>
              <a:t> 제작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서비스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en-US" altLang="ko-KR" dirty="0" err="1" smtClean="0">
                <a:latin typeface="나눔고딕 ExtraBold" pitchFamily="2" charset="-127"/>
                <a:ea typeface="나눔고딕 ExtraBold" pitchFamily="2" charset="-127"/>
              </a:rPr>
              <a:t>EarthTory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)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 smtClean="0">
                <a:latin typeface="나눔고딕 ExtraBold" pitchFamily="2" charset="-127"/>
                <a:ea typeface="나눔고딕 ExtraBold" pitchFamily="2" charset="-127"/>
              </a:rPr>
              <a:t>유저가 </a:t>
            </a: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정보를 찜 또는 웹에 </a:t>
            </a:r>
            <a:r>
              <a:rPr lang="ko-KR" altLang="en-US" u="sng" dirty="0" smtClean="0">
                <a:latin typeface="나눔고딕 ExtraBold" pitchFamily="2" charset="-127"/>
                <a:ea typeface="나눔고딕 ExtraBold" pitchFamily="2" charset="-127"/>
              </a:rPr>
              <a:t>저장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할 </a:t>
            </a:r>
            <a:r>
              <a:rPr lang="ko-KR" altLang="en-US" dirty="0">
                <a:latin typeface="나눔고딕 ExtraBold" pitchFamily="2" charset="-127"/>
                <a:ea typeface="나눔고딕 ExtraBold" pitchFamily="2" charset="-127"/>
              </a:rPr>
              <a:t>수 있는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서비스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(Visit Seoul)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4599" y="33569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여행 장소의 정보를  </a:t>
            </a:r>
            <a:r>
              <a:rPr lang="ko-KR" altLang="en-US" u="sng" dirty="0" smtClean="0">
                <a:latin typeface="나눔고딕 ExtraBold" pitchFamily="2" charset="-127"/>
                <a:ea typeface="나눔고딕 ExtraBold" pitchFamily="2" charset="-127"/>
              </a:rPr>
              <a:t>다른 사용자와 </a:t>
            </a:r>
            <a:r>
              <a:rPr lang="ko-KR" altLang="en-US" u="sng" dirty="0">
                <a:latin typeface="나눔고딕 ExtraBold" pitchFamily="2" charset="-127"/>
                <a:ea typeface="나눔고딕 ExtraBold" pitchFamily="2" charset="-127"/>
              </a:rPr>
              <a:t>공유하는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서비스</a:t>
            </a:r>
            <a:endParaRPr lang="en-US" altLang="ko-KR" dirty="0" smtClean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(</a:t>
            </a:r>
            <a:r>
              <a:rPr lang="en-US" altLang="ko-KR" dirty="0" err="1" smtClean="0">
                <a:latin typeface="나눔고딕 ExtraBold" pitchFamily="2" charset="-127"/>
                <a:ea typeface="나눔고딕 ExtraBold" pitchFamily="2" charset="-127"/>
              </a:rPr>
              <a:t>TripAdvisor</a:t>
            </a: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>
                <a:latin typeface="나눔고딕 ExtraBold" pitchFamily="2" charset="-127"/>
                <a:ea typeface="나눔고딕 ExtraBold" pitchFamily="2" charset="-127"/>
              </a:rPr>
              <a:t>플래너를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 다른 사용자 또는 동행자에게 공유하는 서비스 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64600" y="5451395"/>
            <a:ext cx="4825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AI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를</a:t>
            </a:r>
            <a:r>
              <a:rPr lang="en-US" altLang="ko-KR" dirty="0">
                <a:latin typeface="나눔고딕 ExtraBold" pitchFamily="2" charset="-127"/>
                <a:ea typeface="나눔고딕 ExtraBold" pitchFamily="2" charset="-127"/>
              </a:rPr>
              <a:t> </a:t>
            </a:r>
            <a:r>
              <a:rPr lang="ko-KR" altLang="en-US" dirty="0" smtClean="0">
                <a:latin typeface="나눔고딕 ExtraBold" pitchFamily="2" charset="-127"/>
                <a:ea typeface="나눔고딕 ExtraBold" pitchFamily="2" charset="-127"/>
              </a:rPr>
              <a:t>활용한 이미지 검색 및 장소추천 서비스</a:t>
            </a:r>
            <a:endParaRPr lang="en-US" altLang="ko-KR" dirty="0">
              <a:latin typeface="나눔고딕 ExtraBold" pitchFamily="2" charset="-127"/>
              <a:ea typeface="나눔고딕 ExtraBold" pitchFamily="2" charset="-127"/>
            </a:endParaRPr>
          </a:p>
        </p:txBody>
      </p:sp>
      <p:cxnSp>
        <p:nvCxnSpPr>
          <p:cNvPr id="55" name="直接连接符 8"/>
          <p:cNvCxnSpPr/>
          <p:nvPr/>
        </p:nvCxnSpPr>
        <p:spPr>
          <a:xfrm>
            <a:off x="542925" y="4848620"/>
            <a:ext cx="10908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sp>
        <p:nvSpPr>
          <p:cNvPr id="34" name="文本框 12"/>
          <p:cNvSpPr txBox="1"/>
          <p:nvPr/>
        </p:nvSpPr>
        <p:spPr>
          <a:xfrm>
            <a:off x="6304446" y="3044202"/>
            <a:ext cx="5220803" cy="744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200" b="0" dirty="0" smtClean="0">
                <a:latin typeface="Noto Sans KR Black" pitchFamily="34" charset="-127"/>
                <a:ea typeface="Noto Sans KR Black" pitchFamily="34" charset="-127"/>
              </a:rPr>
              <a:t>서비스</a:t>
            </a:r>
            <a:endParaRPr lang="en-US" altLang="zh-CN" sz="3200" b="0" dirty="0"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1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3367043" y="5042921"/>
            <a:ext cx="3433489" cy="140388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flipH="1">
            <a:off x="5064166" y="5151716"/>
            <a:ext cx="1663467" cy="1209804"/>
          </a:xfrm>
          <a:prstGeom prst="roundRect">
            <a:avLst/>
          </a:prstGeom>
          <a:solidFill>
            <a:schemeClr val="bg1"/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99097" y="1069902"/>
            <a:ext cx="3634677" cy="1582408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2225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6" name="Picture 3" descr="C:\Users\BIT\Downloads\pngwing.com (1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230" y="1004705"/>
            <a:ext cx="1732479" cy="173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346271" y="1010846"/>
            <a:ext cx="4764200" cy="175593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18" name="Picture 2" descr="C:\Users\BIT\Downloads\pngwing.com (3)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80" y="1365727"/>
            <a:ext cx="896972" cy="896972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0" name="직선 화살표 연결선 19"/>
          <p:cNvCxnSpPr/>
          <p:nvPr/>
        </p:nvCxnSpPr>
        <p:spPr>
          <a:xfrm flipH="1">
            <a:off x="4209620" y="2830473"/>
            <a:ext cx="4432" cy="20456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810682" y="2830474"/>
            <a:ext cx="0" cy="21022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594593" y="4932739"/>
            <a:ext cx="4328363" cy="1586896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22" name="Picture 11" descr="OpenCV Logo with text svg version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33" y="5472676"/>
            <a:ext cx="473193" cy="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Scikit learn logo smal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735" y="5439718"/>
            <a:ext cx="1065788" cy="5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C:\Users\BIT\Downloads\pngwing.com (1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98" y="5398123"/>
            <a:ext cx="751949" cy="75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7110471" y="1700975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8335858" y="1304850"/>
            <a:ext cx="1707261" cy="1013500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25843" y="1165820"/>
            <a:ext cx="13505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DB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2" name="Picture 5" descr="C:\Users\BIT\Downloads\pngwing.com (8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276" y="1551695"/>
            <a:ext cx="618821" cy="618821"/>
          </a:xfrm>
          <a:prstGeom prst="rect">
            <a:avLst/>
          </a:prstGeom>
          <a:solidFill>
            <a:schemeClr val="bg1"/>
          </a:solidFill>
          <a:ln cap="rnd">
            <a:noFill/>
          </a:ln>
          <a:extLst/>
        </p:spPr>
      </p:pic>
      <p:pic>
        <p:nvPicPr>
          <p:cNvPr id="33" name="Picture 3" descr="C:\Users\BIT\Downloads\pngwing.com (7)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30935" y="5398123"/>
            <a:ext cx="606448" cy="626292"/>
          </a:xfrm>
          <a:prstGeom prst="rect">
            <a:avLst/>
          </a:prstGeom>
          <a:noFill/>
          <a:extLst/>
        </p:spPr>
      </p:pic>
      <p:sp>
        <p:nvSpPr>
          <p:cNvPr id="37" name="TextBox 36"/>
          <p:cNvSpPr txBox="1"/>
          <p:nvPr/>
        </p:nvSpPr>
        <p:spPr>
          <a:xfrm>
            <a:off x="3865240" y="4876145"/>
            <a:ext cx="114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ML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20887" y="5013087"/>
            <a:ext cx="152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CNN Model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304577" y="3464782"/>
            <a:ext cx="4795630" cy="315627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90030" y="5540402"/>
            <a:ext cx="5744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AI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4" name="Picture 2" descr="C:\Users\BIT\Desktop\새 폴더\245px-Spring_Framework_Logo_2018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137" y="2071294"/>
            <a:ext cx="1138949" cy="382810"/>
          </a:xfrm>
          <a:prstGeom prst="rect">
            <a:avLst/>
          </a:prstGeom>
          <a:noFill/>
          <a:extLst/>
        </p:spPr>
      </p:pic>
      <p:pic>
        <p:nvPicPr>
          <p:cNvPr id="45" name="Picture 2" descr="C:\Users\BIT\Downloads\pngwing.com (12)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64" y="1131395"/>
            <a:ext cx="1999037" cy="79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파일:JQuery-Logo.sv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90" y="2208153"/>
            <a:ext cx="1525352" cy="3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Users\BIT\Downloads\pngwing.com (17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682" y="1216994"/>
            <a:ext cx="889096" cy="7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BIT\Downloads\pngwing.com (20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02" y="3802341"/>
            <a:ext cx="558505" cy="5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6818042" y="2777345"/>
            <a:ext cx="2913" cy="1024996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6205273" y="4081593"/>
            <a:ext cx="442050" cy="0"/>
          </a:xfrm>
          <a:prstGeom prst="straightConnector1">
            <a:avLst/>
          </a:prstGeom>
          <a:ln w="15875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7148571" y="1923313"/>
            <a:ext cx="117751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337383" y="3662757"/>
            <a:ext cx="2867890" cy="708769"/>
          </a:xfrm>
          <a:prstGeom prst="roundRect">
            <a:avLst/>
          </a:prstGeom>
          <a:solidFill>
            <a:schemeClr val="bg1"/>
          </a:solidFill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34" name="Picture 7" descr="C:\Users\BIT\Downloads\1920px-Flask_logo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20" y="3802341"/>
            <a:ext cx="1098310" cy="42960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61" name="文本框 28"/>
          <p:cNvSpPr txBox="1"/>
          <p:nvPr/>
        </p:nvSpPr>
        <p:spPr>
          <a:xfrm>
            <a:off x="3910766" y="48711"/>
            <a:ext cx="4466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/>
            <a:r>
              <a:rPr lang="ko-KR" altLang="en-US" sz="3200" dirty="0" smtClean="0">
                <a:latin typeface="나눔고딕 ExtraBold" pitchFamily="2" charset="-127"/>
                <a:ea typeface="나눔고딕 ExtraBold" pitchFamily="2" charset="-127"/>
              </a:rPr>
              <a:t>시스템 구조 및 사용기술</a:t>
            </a:r>
            <a:endParaRPr lang="en-US" altLang="ko-KR" sz="3200" dirty="0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7699230" y="3853309"/>
            <a:ext cx="2377425" cy="2731159"/>
          </a:xfrm>
          <a:prstGeom prst="roundRect">
            <a:avLst/>
          </a:prstGeom>
          <a:noFill/>
          <a:ln w="222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itchFamily="2" charset="-127"/>
              <a:ea typeface="나눔고딕 ExtraBold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6572" y="3703715"/>
            <a:ext cx="8179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itchFamily="2" charset="-127"/>
                <a:ea typeface="나눔고딕 ExtraBold" pitchFamily="2" charset="-127"/>
              </a:rPr>
              <a:t>Tool</a:t>
            </a:r>
            <a:endParaRPr lang="ko-KR" altLang="en-US" dirty="0">
              <a:latin typeface="나눔고딕 ExtraBold" pitchFamily="2" charset="-127"/>
              <a:ea typeface="나눔고딕 ExtraBold" pitchFamily="2" charset="-127"/>
            </a:endParaRPr>
          </a:p>
        </p:txBody>
      </p:sp>
      <p:pic>
        <p:nvPicPr>
          <p:cNvPr id="49" name="Picture 3" descr="C:\Users\BIT\Desktop\새 폴더\2523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35" y="4231941"/>
            <a:ext cx="498907" cy="498907"/>
          </a:xfrm>
          <a:prstGeom prst="rect">
            <a:avLst/>
          </a:prstGeom>
          <a:noFill/>
          <a:extLst/>
        </p:spPr>
      </p:pic>
      <p:pic>
        <p:nvPicPr>
          <p:cNvPr id="50" name="Picture 4" descr="C:\Users\BIT\Downloads\pngwing.com (6)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525" y="4081593"/>
            <a:ext cx="861743" cy="861743"/>
          </a:xfrm>
          <a:prstGeom prst="rect">
            <a:avLst/>
          </a:prstGeom>
          <a:noFill/>
          <a:extLst/>
        </p:spPr>
      </p:pic>
      <p:pic>
        <p:nvPicPr>
          <p:cNvPr id="51" name="Picture 2" descr="C:\Users\BIT\Downloads\pngwing.com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99" y="5110654"/>
            <a:ext cx="457117" cy="448889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52" name="Picture 2" descr="Jupyter logo.sv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958" y="5821434"/>
            <a:ext cx="601897" cy="698201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IT\Downloads\pngwing.com (21)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872" y="5921434"/>
            <a:ext cx="439246" cy="49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 descr="화면 캡처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42" y="5013087"/>
            <a:ext cx="728587" cy="7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942</Words>
  <Application>Microsoft Office PowerPoint</Application>
  <PresentationFormat>사용자 지정</PresentationFormat>
  <Paragraphs>278</Paragraphs>
  <Slides>27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BIT</cp:lastModifiedBy>
  <cp:revision>292</cp:revision>
  <dcterms:created xsi:type="dcterms:W3CDTF">2017-02-16T07:53:47Z</dcterms:created>
  <dcterms:modified xsi:type="dcterms:W3CDTF">2023-05-01T07:31:11Z</dcterms:modified>
</cp:coreProperties>
</file>